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5" r:id="rId6"/>
    <p:sldId id="267" r:id="rId7"/>
    <p:sldId id="290" r:id="rId8"/>
    <p:sldId id="278" r:id="rId9"/>
    <p:sldId id="291" r:id="rId10"/>
    <p:sldId id="279" r:id="rId11"/>
    <p:sldId id="280" r:id="rId12"/>
    <p:sldId id="281" r:id="rId13"/>
    <p:sldId id="292" r:id="rId14"/>
    <p:sldId id="293" r:id="rId15"/>
    <p:sldId id="300" r:id="rId16"/>
    <p:sldId id="270" r:id="rId17"/>
    <p:sldId id="271" r:id="rId18"/>
    <p:sldId id="294" r:id="rId19"/>
    <p:sldId id="269" r:id="rId20"/>
    <p:sldId id="272" r:id="rId21"/>
    <p:sldId id="274" r:id="rId22"/>
    <p:sldId id="275" r:id="rId23"/>
    <p:sldId id="276" r:id="rId24"/>
    <p:sldId id="277" r:id="rId25"/>
    <p:sldId id="284" r:id="rId26"/>
    <p:sldId id="285" r:id="rId27"/>
    <p:sldId id="286" r:id="rId28"/>
    <p:sldId id="301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>
        <p:scale>
          <a:sx n="75" d="100"/>
          <a:sy n="75" d="100"/>
        </p:scale>
        <p:origin x="-1890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506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543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76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23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7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955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21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211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650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402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63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EBCD0-6C2A-4177-A35A-CD0B2F24CE92}" type="datetimeFigureOut">
              <a:rPr lang="es-MX" smtClean="0"/>
              <a:t>19/10/2020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C19BE-D644-41BD-BB13-FAEE1BC323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1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21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2294505"/>
            <a:ext cx="3918858" cy="386589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6111" r="7039" b="4260"/>
          <a:stretch/>
        </p:blipFill>
        <p:spPr>
          <a:xfrm>
            <a:off x="6921500" y="465705"/>
            <a:ext cx="4087565" cy="5923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050" name="Picture 2" descr="Image result for HOGAR MARASH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157856"/>
            <a:ext cx="2106373" cy="2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3" y="176195"/>
            <a:ext cx="5032224" cy="2838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r="1057"/>
          <a:stretch/>
        </p:blipFill>
        <p:spPr>
          <a:xfrm>
            <a:off x="7895772" y="3265713"/>
            <a:ext cx="4020457" cy="287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40" y="3213620"/>
            <a:ext cx="2429817" cy="350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52" y="152180"/>
            <a:ext cx="4038035" cy="3028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3" y="3213620"/>
            <a:ext cx="2429818" cy="350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9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050" name="Picture 2" descr="Image result for HOGAR MARASH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0" y="164285"/>
            <a:ext cx="2106373" cy="2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71" y="2090159"/>
            <a:ext cx="2752168" cy="1366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01" y="2167543"/>
            <a:ext cx="2185918" cy="2914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66" y="5196879"/>
            <a:ext cx="2918953" cy="152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7" y="5196879"/>
            <a:ext cx="1992235" cy="152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67" y="3563403"/>
            <a:ext cx="2749104" cy="1550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70" y="167403"/>
            <a:ext cx="3332743" cy="18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20" y="235654"/>
            <a:ext cx="2472673" cy="1854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74" y="164285"/>
            <a:ext cx="3225879" cy="1819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80" y="4682405"/>
            <a:ext cx="4129936" cy="2128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80" y="2239277"/>
            <a:ext cx="4129936" cy="2340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7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050" name="Picture 2" descr="Image result for HOGAR MARASH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0" y="164285"/>
            <a:ext cx="2106373" cy="2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08" y="2032430"/>
            <a:ext cx="3169003" cy="1273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08" y="236277"/>
            <a:ext cx="3190412" cy="1575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32" y="3486857"/>
            <a:ext cx="3159079" cy="1354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48" y="5109029"/>
            <a:ext cx="3240682" cy="1537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36" y="224723"/>
            <a:ext cx="3047028" cy="1807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03" y="2152739"/>
            <a:ext cx="3167406" cy="1996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04" y="4416545"/>
            <a:ext cx="3167408" cy="2230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19" y="200417"/>
            <a:ext cx="3093682" cy="1611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05" y="2172080"/>
            <a:ext cx="2837099" cy="2038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06" y="4464487"/>
            <a:ext cx="2837099" cy="2196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3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6" y="220441"/>
            <a:ext cx="1815578" cy="22804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672104"/>
            <a:ext cx="8571272" cy="5714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5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1" y="554283"/>
            <a:ext cx="2426353" cy="11874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891" y="-789584"/>
            <a:ext cx="4796932" cy="8261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8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" y="384616"/>
            <a:ext cx="2508255" cy="18598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486834"/>
            <a:ext cx="4387850" cy="5850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9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CHILDRENS ACTIVITIES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3" y="420914"/>
            <a:ext cx="6733425" cy="5050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3062998"/>
            <a:ext cx="4862285" cy="3646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8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CHILDRENS ACTIVITIES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36" y="359229"/>
            <a:ext cx="6975928" cy="5580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1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CHILDRENS ACTIVITIES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0" y="2696244"/>
            <a:ext cx="11139550" cy="2572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8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MEDICAL SERVICE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79" y="260355"/>
            <a:ext cx="4795156" cy="6393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3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9445" y="775178"/>
            <a:ext cx="11327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AGENDA </a:t>
            </a:r>
            <a:endParaRPr lang="es-MX" sz="3200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3200" b="1" baseline="300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Membership Meeting</a:t>
            </a:r>
            <a:endParaRPr lang="es-MX" sz="3200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3513" y="2295585"/>
            <a:ext cx="10659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6600"/>
                </a:solidFill>
              </a:rPr>
              <a:t>1. </a:t>
            </a:r>
            <a:r>
              <a:rPr lang="en-US" sz="2400" b="1" dirty="0" smtClean="0">
                <a:solidFill>
                  <a:srgbClr val="996600"/>
                </a:solidFill>
              </a:rPr>
              <a:t>Attendance </a:t>
            </a:r>
            <a:r>
              <a:rPr lang="en-US" sz="2400" b="1" dirty="0">
                <a:solidFill>
                  <a:srgbClr val="996600"/>
                </a:solidFill>
              </a:rPr>
              <a:t>record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Reception </a:t>
            </a:r>
            <a:r>
              <a:rPr lang="en-US" sz="2400" b="1" dirty="0">
                <a:solidFill>
                  <a:srgbClr val="996600"/>
                </a:solidFill>
              </a:rPr>
              <a:t>desk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2. </a:t>
            </a:r>
            <a:r>
              <a:rPr lang="en-US" sz="2400" b="1" dirty="0" smtClean="0">
                <a:solidFill>
                  <a:srgbClr val="996600"/>
                </a:solidFill>
              </a:rPr>
              <a:t>Delivery </a:t>
            </a:r>
            <a:r>
              <a:rPr lang="en-US" sz="2400" b="1" dirty="0">
                <a:solidFill>
                  <a:srgbClr val="996600"/>
                </a:solidFill>
              </a:rPr>
              <a:t>of Donations   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                   </a:t>
            </a:r>
            <a:r>
              <a:rPr lang="en-US" sz="2400" b="1" dirty="0">
                <a:solidFill>
                  <a:srgbClr val="996600"/>
                </a:solidFill>
              </a:rPr>
              <a:t>Members (Reception desk)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3</a:t>
            </a:r>
            <a:r>
              <a:rPr lang="en-US" sz="2400" b="1" dirty="0" smtClean="0">
                <a:solidFill>
                  <a:srgbClr val="996600"/>
                </a:solidFill>
              </a:rPr>
              <a:t>. </a:t>
            </a:r>
            <a:r>
              <a:rPr lang="en-US" sz="2400" b="1" dirty="0">
                <a:solidFill>
                  <a:srgbClr val="996600"/>
                </a:solidFill>
              </a:rPr>
              <a:t>Assignation of </a:t>
            </a:r>
            <a:r>
              <a:rPr lang="en-US" sz="2400" b="1" dirty="0" smtClean="0">
                <a:solidFill>
                  <a:srgbClr val="996600"/>
                </a:solidFill>
              </a:rPr>
              <a:t>Teller                                                          President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4</a:t>
            </a:r>
            <a:r>
              <a:rPr lang="en-US" sz="2400" b="1" dirty="0" smtClean="0">
                <a:solidFill>
                  <a:srgbClr val="996600"/>
                </a:solidFill>
              </a:rPr>
              <a:t>. Verify </a:t>
            </a:r>
            <a:r>
              <a:rPr lang="en-US" sz="2400" b="1" dirty="0">
                <a:solidFill>
                  <a:srgbClr val="996600"/>
                </a:solidFill>
              </a:rPr>
              <a:t>Presence of Quorum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Teller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5</a:t>
            </a:r>
            <a:r>
              <a:rPr lang="en-US" sz="2400" b="1" dirty="0" smtClean="0">
                <a:solidFill>
                  <a:srgbClr val="996600"/>
                </a:solidFill>
              </a:rPr>
              <a:t>. Approval </a:t>
            </a:r>
            <a:r>
              <a:rPr lang="en-US" sz="2400" b="1" dirty="0">
                <a:solidFill>
                  <a:srgbClr val="996600"/>
                </a:solidFill>
              </a:rPr>
              <a:t>of the Agenda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6. </a:t>
            </a:r>
            <a:r>
              <a:rPr lang="en-US" sz="2400" b="1" dirty="0" smtClean="0">
                <a:solidFill>
                  <a:srgbClr val="996600"/>
                </a:solidFill>
              </a:rPr>
              <a:t>Approval </a:t>
            </a:r>
            <a:r>
              <a:rPr lang="en-US" sz="2400" b="1" dirty="0">
                <a:solidFill>
                  <a:srgbClr val="996600"/>
                </a:solidFill>
              </a:rPr>
              <a:t>of the Minutes </a:t>
            </a:r>
            <a:r>
              <a:rPr lang="en-US" sz="2400" b="1" dirty="0" smtClean="0">
                <a:solidFill>
                  <a:srgbClr val="996600"/>
                </a:solidFill>
              </a:rPr>
              <a:t>of </a:t>
            </a:r>
            <a:r>
              <a:rPr lang="en-US" sz="2400" b="1" dirty="0">
                <a:solidFill>
                  <a:srgbClr val="996600"/>
                </a:solidFill>
              </a:rPr>
              <a:t>The Previous </a:t>
            </a:r>
            <a:r>
              <a:rPr lang="en-US" sz="2400" b="1" dirty="0" smtClean="0">
                <a:solidFill>
                  <a:srgbClr val="996600"/>
                </a:solidFill>
              </a:rPr>
              <a:t>Meeting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 smtClean="0">
                <a:solidFill>
                  <a:srgbClr val="996600"/>
                </a:solidFill>
              </a:rPr>
              <a:t>7. Reflections </a:t>
            </a:r>
            <a:r>
              <a:rPr lang="en-US" sz="2400" b="1" dirty="0">
                <a:solidFill>
                  <a:srgbClr val="996600"/>
                </a:solidFill>
              </a:rPr>
              <a:t>from the President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</a:t>
            </a:r>
            <a:r>
              <a:rPr lang="en-US" sz="2400" b="1" dirty="0" err="1" smtClean="0">
                <a:solidFill>
                  <a:srgbClr val="996600"/>
                </a:solidFill>
              </a:rPr>
              <a:t>Marilú</a:t>
            </a:r>
            <a:r>
              <a:rPr lang="en-US" sz="2400" b="1" dirty="0" smtClean="0">
                <a:solidFill>
                  <a:srgbClr val="996600"/>
                </a:solidFill>
              </a:rPr>
              <a:t> </a:t>
            </a:r>
            <a:r>
              <a:rPr lang="en-US" sz="2400" b="1" dirty="0">
                <a:solidFill>
                  <a:srgbClr val="996600"/>
                </a:solidFill>
              </a:rPr>
              <a:t>Baca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8. </a:t>
            </a:r>
            <a:r>
              <a:rPr lang="en-US" sz="2400" b="1" dirty="0" smtClean="0">
                <a:solidFill>
                  <a:srgbClr val="996600"/>
                </a:solidFill>
              </a:rPr>
              <a:t>Treasurer’s </a:t>
            </a:r>
            <a:r>
              <a:rPr lang="en-US" sz="2400" b="1" dirty="0">
                <a:solidFill>
                  <a:srgbClr val="996600"/>
                </a:solidFill>
              </a:rPr>
              <a:t>Report 2019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Alberto </a:t>
            </a:r>
            <a:r>
              <a:rPr lang="en-US" sz="2400" b="1" dirty="0">
                <a:solidFill>
                  <a:srgbClr val="996600"/>
                </a:solidFill>
              </a:rPr>
              <a:t>Rosas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9</a:t>
            </a:r>
            <a:r>
              <a:rPr lang="en-US" sz="2400" b="1" dirty="0" smtClean="0">
                <a:solidFill>
                  <a:srgbClr val="996600"/>
                </a:solidFill>
              </a:rPr>
              <a:t>. </a:t>
            </a:r>
            <a:r>
              <a:rPr lang="en-US" sz="2400" b="1" dirty="0">
                <a:solidFill>
                  <a:srgbClr val="996600"/>
                </a:solidFill>
              </a:rPr>
              <a:t>Presentation of the Board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             Teller</a:t>
            </a:r>
            <a:r>
              <a:rPr lang="es-MX" sz="2400" dirty="0" smtClean="0">
                <a:solidFill>
                  <a:srgbClr val="996600"/>
                </a:solidFill>
              </a:rPr>
              <a:t> </a:t>
            </a:r>
            <a:r>
              <a:rPr lang="en-US" sz="2400" b="1" dirty="0" smtClean="0">
                <a:solidFill>
                  <a:srgbClr val="996600"/>
                </a:solidFill>
              </a:rPr>
              <a:t>Members </a:t>
            </a:r>
            <a:r>
              <a:rPr lang="en-US" sz="2400" b="1" dirty="0">
                <a:solidFill>
                  <a:srgbClr val="996600"/>
                </a:solidFill>
              </a:rPr>
              <a:t>2020-2022 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 smtClean="0">
                <a:solidFill>
                  <a:srgbClr val="996600"/>
                </a:solidFill>
              </a:rPr>
              <a:t>10. General </a:t>
            </a:r>
            <a:r>
              <a:rPr lang="en-US" sz="2400" b="1" dirty="0">
                <a:solidFill>
                  <a:srgbClr val="996600"/>
                </a:solidFill>
              </a:rPr>
              <a:t>Affairs   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11. </a:t>
            </a:r>
            <a:r>
              <a:rPr lang="en-US" sz="2400" b="1" dirty="0" smtClean="0">
                <a:solidFill>
                  <a:srgbClr val="996600"/>
                </a:solidFill>
              </a:rPr>
              <a:t>Close </a:t>
            </a:r>
            <a:r>
              <a:rPr lang="en-US" sz="2400" b="1" dirty="0">
                <a:solidFill>
                  <a:srgbClr val="996600"/>
                </a:solidFill>
              </a:rPr>
              <a:t>Of The Session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Teller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12</a:t>
            </a:r>
            <a:r>
              <a:rPr lang="en-US" sz="2400" b="1" dirty="0" smtClean="0">
                <a:solidFill>
                  <a:srgbClr val="996600"/>
                </a:solidFill>
              </a:rPr>
              <a:t>. Cocktail </a:t>
            </a:r>
            <a:r>
              <a:rPr lang="en-US" sz="2400" b="1" dirty="0">
                <a:solidFill>
                  <a:srgbClr val="996600"/>
                </a:solidFill>
              </a:rPr>
              <a:t>&amp; </a:t>
            </a:r>
            <a:r>
              <a:rPr lang="en-US" sz="2400" b="1" dirty="0" err="1">
                <a:solidFill>
                  <a:srgbClr val="996600"/>
                </a:solidFill>
              </a:rPr>
              <a:t>Hor’s</a:t>
            </a:r>
            <a:r>
              <a:rPr lang="en-US" sz="2400" b="1" dirty="0">
                <a:solidFill>
                  <a:srgbClr val="996600"/>
                </a:solidFill>
              </a:rPr>
              <a:t> </a:t>
            </a:r>
            <a:r>
              <a:rPr lang="en-US" sz="2400" b="1" dirty="0" err="1">
                <a:solidFill>
                  <a:srgbClr val="996600"/>
                </a:solidFill>
              </a:rPr>
              <a:t>deouvres</a:t>
            </a:r>
            <a:r>
              <a:rPr lang="en-US" sz="2400" b="1" dirty="0">
                <a:solidFill>
                  <a:srgbClr val="996600"/>
                </a:solidFill>
              </a:rPr>
              <a:t>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Attendees</a:t>
            </a:r>
            <a:endParaRPr lang="es-MX" sz="2400" dirty="0">
              <a:solidFill>
                <a:srgbClr val="996600"/>
              </a:solidFill>
            </a:endParaRPr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7658100" y="2503715"/>
            <a:ext cx="12700" cy="4239089"/>
          </a:xfrm>
          <a:prstGeom prst="line">
            <a:avLst/>
          </a:prstGeom>
          <a:ln w="19050">
            <a:solidFill>
              <a:srgbClr val="9966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SCHOLAR SHIP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0" y="2523109"/>
            <a:ext cx="3214874" cy="4138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78" y="2490387"/>
            <a:ext cx="2033253" cy="3614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4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21" y="2642787"/>
            <a:ext cx="1408424" cy="1877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4 Marcador de contenid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14" y="2120900"/>
            <a:ext cx="2996537" cy="3984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4 Marcador de contenid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6" y="4686310"/>
            <a:ext cx="2966782" cy="1978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4 Marcador de contenido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18102" r="35387" b="-1"/>
          <a:stretch/>
        </p:blipFill>
        <p:spPr>
          <a:xfrm>
            <a:off x="3607596" y="2642787"/>
            <a:ext cx="1164774" cy="1877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6" y="321427"/>
            <a:ext cx="2797236" cy="209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7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DONATIONS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8" y="116598"/>
            <a:ext cx="2479106" cy="13480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40" y="217726"/>
            <a:ext cx="4393928" cy="2910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97" y="217729"/>
            <a:ext cx="4393927" cy="2910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34" y="3229122"/>
            <a:ext cx="4406583" cy="2918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37" y="3249629"/>
            <a:ext cx="4378751" cy="290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2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DONATIONS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7" y="217726"/>
            <a:ext cx="2250821" cy="16374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78" y="3818255"/>
            <a:ext cx="2141765" cy="2855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86" y="167913"/>
            <a:ext cx="4751011" cy="3563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00" y="3807276"/>
            <a:ext cx="2114629" cy="2819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04" y="316696"/>
            <a:ext cx="4009494" cy="3007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33" y="3400275"/>
            <a:ext cx="2014128" cy="2685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21" y="3445087"/>
            <a:ext cx="1980519" cy="2640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6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DONATIONS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03200"/>
            <a:ext cx="2044700" cy="2044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4037962"/>
            <a:ext cx="3981674" cy="2682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168565"/>
            <a:ext cx="3981674" cy="3782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59" y="863600"/>
            <a:ext cx="5278359" cy="4812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55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DONATIONS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95274"/>
            <a:ext cx="2143125" cy="2143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7637"/>
            <a:ext cx="4357689" cy="290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147637"/>
            <a:ext cx="4357689" cy="290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3246437"/>
            <a:ext cx="4357689" cy="290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3246437"/>
            <a:ext cx="4357689" cy="290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 DINNER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95916" y="459473"/>
            <a:ext cx="719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INVITACIONES GALA DINNER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78" y="1135352"/>
            <a:ext cx="2631486" cy="5072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08" y="1135352"/>
            <a:ext cx="2631486" cy="5072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2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 DINNER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71" y="4666101"/>
            <a:ext cx="3054531" cy="20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89" y="3309620"/>
            <a:ext cx="4264281" cy="2842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71" y="2438949"/>
            <a:ext cx="3054531" cy="20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89" y="320040"/>
            <a:ext cx="4264281" cy="2842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71" y="320041"/>
            <a:ext cx="3054531" cy="20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1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9445" y="283485"/>
            <a:ext cx="1132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THE BOARD MEMBERS 2020-2022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854200" y="1257300"/>
            <a:ext cx="8737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 PRESENTATION OF THE BOARD MEMBERS 2020-2022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OFFICERS:	Catalina García	</a:t>
            </a:r>
            <a:r>
              <a:rPr lang="es-MX" b="1" dirty="0" err="1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Ron Lavender	</a:t>
            </a:r>
            <a:r>
              <a:rPr lang="es-MX" b="1" dirty="0" err="1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Honorary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Marilú 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Baca	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1st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Vice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Donald </a:t>
            </a:r>
            <a:r>
              <a:rPr lang="es-MX" b="1" dirty="0" err="1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Barth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2nd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Vice </a:t>
            </a:r>
            <a:r>
              <a:rPr lang="es-MX" b="1" dirty="0" err="1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endParaRPr lang="es-MX" b="1" dirty="0" smtClean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Alberto Rosas        </a:t>
            </a:r>
            <a:r>
              <a:rPr lang="es-MX" b="1" dirty="0" err="1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Directors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Nancy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Barth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Marcela Pérez Romo de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Morlett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Huguette</a:t>
            </a:r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Glushanok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David </a:t>
            </a:r>
            <a:r>
              <a:rPr lang="es-MX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Grimes</a:t>
            </a:r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8" y="3304726"/>
            <a:ext cx="11566044" cy="19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9445" y="3915685"/>
            <a:ext cx="11327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</a:p>
          <a:p>
            <a:pPr algn="ctr"/>
            <a:r>
              <a:rPr lang="en-US" sz="66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90650" y="3857176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390650" y="5980834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04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5" y="2531934"/>
            <a:ext cx="5942326" cy="3957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2920595"/>
            <a:ext cx="4775201" cy="3180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81" y="261257"/>
            <a:ext cx="5173980" cy="3445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8313693" y="6309602"/>
            <a:ext cx="357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ASSIGNATION OF TELLER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2436" y="4264028"/>
            <a:ext cx="11327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OF THE SESSION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90650" y="3857176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390650" y="5980834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75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2436" y="3902895"/>
            <a:ext cx="11327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COCKTAIL &amp; HOR´S DEOUVRES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90650" y="3857176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390650" y="5980834"/>
            <a:ext cx="9925050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16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PRESENCE OF QUORUM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7" y="2728685"/>
            <a:ext cx="5225143" cy="3480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3196998"/>
            <a:ext cx="5225143" cy="3480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49" y="354400"/>
            <a:ext cx="5011122" cy="3337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8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7"/>
            <a:ext cx="12191999" cy="691425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 OF THE AGENDA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3513" y="887442"/>
            <a:ext cx="10659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6600"/>
                </a:solidFill>
              </a:rPr>
              <a:t>1. </a:t>
            </a:r>
            <a:r>
              <a:rPr lang="en-US" sz="2400" b="1" dirty="0" smtClean="0">
                <a:solidFill>
                  <a:srgbClr val="996600"/>
                </a:solidFill>
              </a:rPr>
              <a:t>Attendance </a:t>
            </a:r>
            <a:r>
              <a:rPr lang="en-US" sz="2400" b="1" dirty="0">
                <a:solidFill>
                  <a:srgbClr val="996600"/>
                </a:solidFill>
              </a:rPr>
              <a:t>record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Reception </a:t>
            </a:r>
            <a:r>
              <a:rPr lang="en-US" sz="2400" b="1" dirty="0">
                <a:solidFill>
                  <a:srgbClr val="996600"/>
                </a:solidFill>
              </a:rPr>
              <a:t>desk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2. </a:t>
            </a:r>
            <a:r>
              <a:rPr lang="en-US" sz="2400" b="1" dirty="0" smtClean="0">
                <a:solidFill>
                  <a:srgbClr val="996600"/>
                </a:solidFill>
              </a:rPr>
              <a:t>Delivery </a:t>
            </a:r>
            <a:r>
              <a:rPr lang="en-US" sz="2400" b="1" dirty="0">
                <a:solidFill>
                  <a:srgbClr val="996600"/>
                </a:solidFill>
              </a:rPr>
              <a:t>of Donations   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                   </a:t>
            </a:r>
            <a:r>
              <a:rPr lang="en-US" sz="2400" b="1" dirty="0">
                <a:solidFill>
                  <a:srgbClr val="996600"/>
                </a:solidFill>
              </a:rPr>
              <a:t>Members (Reception desk)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3</a:t>
            </a:r>
            <a:r>
              <a:rPr lang="en-US" sz="2400" b="1" dirty="0" smtClean="0">
                <a:solidFill>
                  <a:srgbClr val="996600"/>
                </a:solidFill>
              </a:rPr>
              <a:t>. </a:t>
            </a:r>
            <a:r>
              <a:rPr lang="en-US" sz="2400" b="1" dirty="0">
                <a:solidFill>
                  <a:srgbClr val="996600"/>
                </a:solidFill>
              </a:rPr>
              <a:t>Assignation of </a:t>
            </a:r>
            <a:r>
              <a:rPr lang="en-US" sz="2400" b="1" dirty="0" smtClean="0">
                <a:solidFill>
                  <a:srgbClr val="996600"/>
                </a:solidFill>
              </a:rPr>
              <a:t>Teller                                                          President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4</a:t>
            </a:r>
            <a:r>
              <a:rPr lang="en-US" sz="2400" b="1" dirty="0" smtClean="0">
                <a:solidFill>
                  <a:srgbClr val="996600"/>
                </a:solidFill>
              </a:rPr>
              <a:t>. Verify </a:t>
            </a:r>
            <a:r>
              <a:rPr lang="en-US" sz="2400" b="1" dirty="0">
                <a:solidFill>
                  <a:srgbClr val="996600"/>
                </a:solidFill>
              </a:rPr>
              <a:t>Presence of Quorum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Teller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5</a:t>
            </a:r>
            <a:r>
              <a:rPr lang="en-US" sz="2400" b="1" dirty="0" smtClean="0">
                <a:solidFill>
                  <a:srgbClr val="996600"/>
                </a:solidFill>
              </a:rPr>
              <a:t>. Approval </a:t>
            </a:r>
            <a:r>
              <a:rPr lang="en-US" sz="2400" b="1" dirty="0">
                <a:solidFill>
                  <a:srgbClr val="996600"/>
                </a:solidFill>
              </a:rPr>
              <a:t>of the Agenda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6. </a:t>
            </a:r>
            <a:r>
              <a:rPr lang="en-US" sz="2400" b="1" dirty="0" smtClean="0">
                <a:solidFill>
                  <a:srgbClr val="996600"/>
                </a:solidFill>
              </a:rPr>
              <a:t>Approval </a:t>
            </a:r>
            <a:r>
              <a:rPr lang="en-US" sz="2400" b="1" dirty="0">
                <a:solidFill>
                  <a:srgbClr val="996600"/>
                </a:solidFill>
              </a:rPr>
              <a:t>of the Minutes </a:t>
            </a:r>
            <a:r>
              <a:rPr lang="en-US" sz="2400" b="1" dirty="0" smtClean="0">
                <a:solidFill>
                  <a:srgbClr val="996600"/>
                </a:solidFill>
              </a:rPr>
              <a:t>of </a:t>
            </a:r>
            <a:r>
              <a:rPr lang="en-US" sz="2400" b="1" dirty="0">
                <a:solidFill>
                  <a:srgbClr val="996600"/>
                </a:solidFill>
              </a:rPr>
              <a:t>The Previous </a:t>
            </a:r>
            <a:r>
              <a:rPr lang="en-US" sz="2400" b="1" dirty="0" smtClean="0">
                <a:solidFill>
                  <a:srgbClr val="996600"/>
                </a:solidFill>
              </a:rPr>
              <a:t>Meeting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 smtClean="0">
                <a:solidFill>
                  <a:srgbClr val="996600"/>
                </a:solidFill>
              </a:rPr>
              <a:t>7. Reflections </a:t>
            </a:r>
            <a:r>
              <a:rPr lang="en-US" sz="2400" b="1" dirty="0">
                <a:solidFill>
                  <a:srgbClr val="996600"/>
                </a:solidFill>
              </a:rPr>
              <a:t>from the President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</a:t>
            </a:r>
            <a:r>
              <a:rPr lang="en-US" sz="2400" b="1" dirty="0" err="1" smtClean="0">
                <a:solidFill>
                  <a:srgbClr val="996600"/>
                </a:solidFill>
              </a:rPr>
              <a:t>Marilú</a:t>
            </a:r>
            <a:r>
              <a:rPr lang="en-US" sz="2400" b="1" dirty="0" smtClean="0">
                <a:solidFill>
                  <a:srgbClr val="996600"/>
                </a:solidFill>
              </a:rPr>
              <a:t> </a:t>
            </a:r>
            <a:r>
              <a:rPr lang="en-US" sz="2400" b="1" dirty="0">
                <a:solidFill>
                  <a:srgbClr val="996600"/>
                </a:solidFill>
              </a:rPr>
              <a:t>Baca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8. </a:t>
            </a:r>
            <a:r>
              <a:rPr lang="en-US" sz="2400" b="1" dirty="0" smtClean="0">
                <a:solidFill>
                  <a:srgbClr val="996600"/>
                </a:solidFill>
              </a:rPr>
              <a:t>Treasurer’s </a:t>
            </a:r>
            <a:r>
              <a:rPr lang="en-US" sz="2400" b="1" dirty="0">
                <a:solidFill>
                  <a:srgbClr val="996600"/>
                </a:solidFill>
              </a:rPr>
              <a:t>Report 2019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Alberto </a:t>
            </a:r>
            <a:r>
              <a:rPr lang="en-US" sz="2400" b="1" dirty="0">
                <a:solidFill>
                  <a:srgbClr val="996600"/>
                </a:solidFill>
              </a:rPr>
              <a:t>Rosas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9</a:t>
            </a:r>
            <a:r>
              <a:rPr lang="en-US" sz="2400" b="1" dirty="0" smtClean="0">
                <a:solidFill>
                  <a:srgbClr val="996600"/>
                </a:solidFill>
              </a:rPr>
              <a:t>. </a:t>
            </a:r>
            <a:r>
              <a:rPr lang="en-US" sz="2400" b="1" dirty="0">
                <a:solidFill>
                  <a:srgbClr val="996600"/>
                </a:solidFill>
              </a:rPr>
              <a:t>Presentation of the Board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             Teller</a:t>
            </a:r>
            <a:r>
              <a:rPr lang="es-MX" sz="2400" dirty="0" smtClean="0">
                <a:solidFill>
                  <a:srgbClr val="996600"/>
                </a:solidFill>
              </a:rPr>
              <a:t> </a:t>
            </a:r>
            <a:r>
              <a:rPr lang="en-US" sz="2400" b="1" dirty="0" smtClean="0">
                <a:solidFill>
                  <a:srgbClr val="996600"/>
                </a:solidFill>
              </a:rPr>
              <a:t>Members </a:t>
            </a:r>
            <a:r>
              <a:rPr lang="en-US" sz="2400" b="1" dirty="0">
                <a:solidFill>
                  <a:srgbClr val="996600"/>
                </a:solidFill>
              </a:rPr>
              <a:t>2020-2022 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 smtClean="0">
                <a:solidFill>
                  <a:srgbClr val="996600"/>
                </a:solidFill>
              </a:rPr>
              <a:t>10. General </a:t>
            </a:r>
            <a:r>
              <a:rPr lang="en-US" sz="2400" b="1" dirty="0">
                <a:solidFill>
                  <a:srgbClr val="996600"/>
                </a:solidFill>
              </a:rPr>
              <a:t>Affairs   	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Members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11. </a:t>
            </a:r>
            <a:r>
              <a:rPr lang="en-US" sz="2400" b="1" dirty="0" smtClean="0">
                <a:solidFill>
                  <a:srgbClr val="996600"/>
                </a:solidFill>
              </a:rPr>
              <a:t>Close </a:t>
            </a:r>
            <a:r>
              <a:rPr lang="en-US" sz="2400" b="1" dirty="0">
                <a:solidFill>
                  <a:srgbClr val="996600"/>
                </a:solidFill>
              </a:rPr>
              <a:t>Of The Session	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Teller</a:t>
            </a:r>
            <a:endParaRPr lang="es-MX" sz="2400" dirty="0">
              <a:solidFill>
                <a:srgbClr val="996600"/>
              </a:solidFill>
            </a:endParaRPr>
          </a:p>
          <a:p>
            <a:r>
              <a:rPr lang="en-US" sz="2400" b="1" dirty="0">
                <a:solidFill>
                  <a:srgbClr val="996600"/>
                </a:solidFill>
              </a:rPr>
              <a:t>12</a:t>
            </a:r>
            <a:r>
              <a:rPr lang="en-US" sz="2400" b="1" dirty="0" smtClean="0">
                <a:solidFill>
                  <a:srgbClr val="996600"/>
                </a:solidFill>
              </a:rPr>
              <a:t>. Cocktail </a:t>
            </a:r>
            <a:r>
              <a:rPr lang="en-US" sz="2400" b="1" dirty="0">
                <a:solidFill>
                  <a:srgbClr val="996600"/>
                </a:solidFill>
              </a:rPr>
              <a:t>&amp; </a:t>
            </a:r>
            <a:r>
              <a:rPr lang="en-US" sz="2400" b="1" dirty="0" err="1">
                <a:solidFill>
                  <a:srgbClr val="996600"/>
                </a:solidFill>
              </a:rPr>
              <a:t>Hor’s</a:t>
            </a:r>
            <a:r>
              <a:rPr lang="en-US" sz="2400" b="1" dirty="0">
                <a:solidFill>
                  <a:srgbClr val="996600"/>
                </a:solidFill>
              </a:rPr>
              <a:t> </a:t>
            </a:r>
            <a:r>
              <a:rPr lang="en-US" sz="2400" b="1" dirty="0" err="1">
                <a:solidFill>
                  <a:srgbClr val="996600"/>
                </a:solidFill>
              </a:rPr>
              <a:t>deouvres</a:t>
            </a:r>
            <a:r>
              <a:rPr lang="en-US" sz="2400" b="1" dirty="0">
                <a:solidFill>
                  <a:srgbClr val="996600"/>
                </a:solidFill>
              </a:rPr>
              <a:t>	</a:t>
            </a:r>
            <a:r>
              <a:rPr lang="en-US" sz="2400" b="1" dirty="0" smtClean="0">
                <a:solidFill>
                  <a:srgbClr val="996600"/>
                </a:solidFill>
              </a:rPr>
              <a:t>                                  Attendees</a:t>
            </a:r>
            <a:endParaRPr lang="es-MX" sz="2400" dirty="0">
              <a:solidFill>
                <a:srgbClr val="996600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H="1">
            <a:off x="7658100" y="1095572"/>
            <a:ext cx="12700" cy="4239089"/>
          </a:xfrm>
          <a:prstGeom prst="line">
            <a:avLst/>
          </a:prstGeom>
          <a:ln w="19050">
            <a:solidFill>
              <a:srgbClr val="9966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2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9445" y="775178"/>
            <a:ext cx="11327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 OF THE MINUTES</a:t>
            </a:r>
          </a:p>
          <a:p>
            <a:pPr algn="ctr"/>
            <a:r>
              <a:rPr lang="en-US" sz="3200" b="1" dirty="0" smtClean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PREVIOUS MEETING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3513" y="3182995"/>
            <a:ext cx="10659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Minutes of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General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Membership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23rd., 2019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mailed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proxy and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sixtieth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r>
              <a:rPr lang="es-MX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400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8" y="1516742"/>
            <a:ext cx="4586514" cy="3439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5" r="11867"/>
          <a:stretch/>
        </p:blipFill>
        <p:spPr>
          <a:xfrm>
            <a:off x="7453083" y="1480457"/>
            <a:ext cx="4042231" cy="3476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7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95771" y="6299200"/>
            <a:ext cx="4296229" cy="420914"/>
          </a:xfrm>
          <a:prstGeom prst="rect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895773" y="6309602"/>
            <a:ext cx="428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HOGARES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06" r="7638" b="7812"/>
          <a:stretch/>
        </p:blipFill>
        <p:spPr>
          <a:xfrm>
            <a:off x="3120570" y="321901"/>
            <a:ext cx="7068459" cy="3694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age result for CASA HOGAR DEL NIÑO DE ACAPULC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9" y="213345"/>
            <a:ext cx="2328785" cy="232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-1292" r="11574" b="-2"/>
          <a:stretch/>
        </p:blipFill>
        <p:spPr>
          <a:xfrm rot="5400000">
            <a:off x="4079316" y="3252222"/>
            <a:ext cx="2363811" cy="428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6" y="2862916"/>
            <a:ext cx="4804228" cy="3603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42" y="345228"/>
            <a:ext cx="2928034" cy="219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51" y="345228"/>
            <a:ext cx="2881039" cy="216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13" y="317073"/>
            <a:ext cx="3003114" cy="2252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6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115</Words>
  <Application>Microsoft Office PowerPoint</Application>
  <PresentationFormat>Personalizado</PresentationFormat>
  <Paragraphs>66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Sra. Nava</cp:lastModifiedBy>
  <cp:revision>42</cp:revision>
  <dcterms:created xsi:type="dcterms:W3CDTF">2020-01-22T02:37:48Z</dcterms:created>
  <dcterms:modified xsi:type="dcterms:W3CDTF">2020-10-19T21:03:55Z</dcterms:modified>
</cp:coreProperties>
</file>